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01" r:id="rId2"/>
    <p:sldId id="665" r:id="rId3"/>
    <p:sldId id="666" r:id="rId4"/>
    <p:sldId id="667" r:id="rId5"/>
    <p:sldId id="668" r:id="rId6"/>
    <p:sldId id="669" r:id="rId7"/>
    <p:sldId id="652" r:id="rId8"/>
    <p:sldId id="70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703" r:id="rId19"/>
    <p:sldId id="704" r:id="rId20"/>
    <p:sldId id="677" r:id="rId21"/>
    <p:sldId id="678" r:id="rId22"/>
    <p:sldId id="679" r:id="rId23"/>
    <p:sldId id="680" r:id="rId24"/>
    <p:sldId id="681" r:id="rId25"/>
    <p:sldId id="682" r:id="rId26"/>
    <p:sldId id="683" r:id="rId27"/>
    <p:sldId id="684" r:id="rId28"/>
    <p:sldId id="687" r:id="rId29"/>
    <p:sldId id="688" r:id="rId30"/>
    <p:sldId id="693" r:id="rId31"/>
    <p:sldId id="694" r:id="rId32"/>
    <p:sldId id="695" r:id="rId33"/>
    <p:sldId id="696" r:id="rId34"/>
    <p:sldId id="697" r:id="rId35"/>
    <p:sldId id="699" r:id="rId36"/>
    <p:sldId id="701" r:id="rId37"/>
    <p:sldId id="689" r:id="rId38"/>
    <p:sldId id="690" r:id="rId39"/>
    <p:sldId id="691" r:id="rId40"/>
    <p:sldId id="692" r:id="rId41"/>
  </p:sldIdLst>
  <p:sldSz cx="9144000" cy="5143500" type="screen16x9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51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altLang="zh-CN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@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R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U</a:t>
                </a:r>
              </a:p>
              <a:p>
                <a:pPr algn="ctr"/>
                <a:r>
                  <a:rPr lang="en-US" altLang="zh-CN" dirty="0">
                    <a:solidFill>
                      <a:schemeClr val="bg1">
                        <a:lumMod val="85000"/>
                      </a:schemeClr>
                    </a:solidFill>
                  </a:rPr>
                  <a:t>C</a:t>
                </a:r>
                <a:endParaRPr lang="zh-CN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730114" y="1549667"/>
                <a:ext cx="366260" cy="2258729"/>
              </a:xfrm>
              <a:prstGeom prst="rect">
                <a:avLst/>
              </a:prstGeom>
              <a:blipFill>
                <a:blip r:embed="rId17"/>
                <a:stretch>
                  <a:fillRect l="-13846" r="-1076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xml.de/" TargetMode="External"/><Relationship Id="rId2" Type="http://schemas.openxmlformats.org/officeDocument/2006/relationships/hyperlink" Target="https://www.crummy.com/software/BeautifulSoup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c/connector-python/en/connector-python-examples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7/web-scraping-in-python-using-scrapy/" TargetMode="External"/><Relationship Id="rId2" Type="http://schemas.openxmlformats.org/officeDocument/2006/relationships/hyperlink" Target="https://scrapy.org/)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数据模型与数据采集</a:t>
            </a: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关系数据（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kumimoji="1" lang="zh-CN" altLang="en-US" dirty="0"/>
              <a:t>关系数据库：将数据表示为多个彼此可关联的表格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ER</a:t>
            </a:r>
            <a:r>
              <a:rPr kumimoji="1" lang="zh-CN" altLang="en-US" dirty="0"/>
              <a:t>模型组织数据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表格、属性、主外键</a:t>
            </a:r>
            <a:endParaRPr kumimoji="1"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801" y="2378755"/>
            <a:ext cx="6805364" cy="24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文本数据</a:t>
            </a:r>
            <a:endParaRPr kumimoji="1" lang="en-US" altLang="zh-CN" dirty="0"/>
          </a:p>
          <a:p>
            <a:r>
              <a:rPr kumimoji="1" lang="zh-CN" altLang="en-US" dirty="0"/>
              <a:t>自然语言是人们交流信息最为自然的表达方式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互联网网页、论坛评论等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企业文档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聊天记录</a:t>
            </a:r>
            <a:endParaRPr kumimoji="1" lang="en-US" altLang="zh-CN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23" y="2635118"/>
            <a:ext cx="3481136" cy="2201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71571" y="3084908"/>
            <a:ext cx="3915229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缺少结构支持，给文本分析处理带来巨大挑战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理解词语、实体、句子、关系等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自然语言的语义鸿沟</a:t>
            </a:r>
          </a:p>
        </p:txBody>
      </p:sp>
    </p:spTree>
    <p:extLst>
      <p:ext uri="{BB962C8B-B14F-4D97-AF65-F5344CB8AC3E}">
        <p14:creationId xmlns:p14="http://schemas.microsoft.com/office/powerpoint/2010/main" val="14828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图数据</a:t>
            </a:r>
            <a:endParaRPr lang="en-US" altLang="zh-CN" dirty="0"/>
          </a:p>
          <a:p>
            <a:r>
              <a:rPr kumimoji="1" lang="zh-CN" altLang="en-US" dirty="0"/>
              <a:t>顶点一般表示实体或者属性值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顶点之间的边，表示被连接的两个顶点间的关系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社交网络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知识图谱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2973" r="6373" b="2833"/>
          <a:stretch/>
        </p:blipFill>
        <p:spPr bwMode="auto">
          <a:xfrm>
            <a:off x="3904279" y="2017491"/>
            <a:ext cx="4469151" cy="288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3904280" y="1938317"/>
            <a:ext cx="2540180" cy="2968596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37056" y="2013731"/>
            <a:ext cx="1836374" cy="2579306"/>
          </a:xfrm>
          <a:prstGeom prst="ellipse">
            <a:avLst/>
          </a:prstGeom>
          <a:noFill/>
          <a:ln>
            <a:solidFill>
              <a:srgbClr val="AE06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51204" y="252309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教练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7708" y="2994411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AE06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创始人</a:t>
            </a:r>
            <a:endParaRPr lang="en-US" dirty="0">
              <a:solidFill>
                <a:srgbClr val="AE06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10"/>
          <p:cNvSpPr/>
          <p:nvPr/>
        </p:nvSpPr>
        <p:spPr>
          <a:xfrm>
            <a:off x="700190" y="3237170"/>
            <a:ext cx="289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请你预言该俱乐部在不久的将来会：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分裂为两个俱乐部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团结在创始人的周围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0" name="Rectangle 11"/>
          <p:cNvSpPr/>
          <p:nvPr/>
        </p:nvSpPr>
        <p:spPr>
          <a:xfrm>
            <a:off x="193898" y="332950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89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图数据：直观地理解群体的行为</a:t>
            </a:r>
            <a:endParaRPr lang="en-US" altLang="zh-CN" dirty="0"/>
          </a:p>
          <a:p>
            <a:pPr lvl="1"/>
            <a:r>
              <a:rPr lang="zh-CN" altLang="en-US" dirty="0"/>
              <a:t>例子：美国高中生恋爱关系图（边代表二人在</a:t>
            </a:r>
            <a:r>
              <a:rPr lang="en-US" altLang="zh-CN" dirty="0"/>
              <a:t>18</a:t>
            </a:r>
            <a:r>
              <a:rPr lang="zh-CN" altLang="en-US" dirty="0"/>
              <a:t>个月内恋爱过）</a:t>
            </a:r>
            <a:endParaRPr lang="en-US" altLang="zh-CN" dirty="0">
              <a:solidFill>
                <a:srgbClr val="AE0627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41" y="1648995"/>
            <a:ext cx="3803657" cy="27177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D0109F-11BE-4D08-82DC-54ACB1DE0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14" y="2696538"/>
            <a:ext cx="2881086" cy="14192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B96249-BD66-4E1A-B05B-338F30FA5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224" y="4266881"/>
            <a:ext cx="3308576" cy="4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时序数据</a:t>
            </a:r>
            <a:endParaRPr kumimoji="1" lang="en-US" altLang="zh-CN" dirty="0"/>
          </a:p>
          <a:p>
            <a:r>
              <a:rPr kumimoji="1" lang="zh-CN" altLang="en-US" dirty="0"/>
              <a:t>随时间不断变化或累积的数据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每个数据项有时间戳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关注一段时间内的数据值变化、关注异常值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新的数据价值更高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多用于监控传感等场景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87" y="2980131"/>
            <a:ext cx="3189171" cy="1774108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332" y="2980131"/>
            <a:ext cx="3234891" cy="177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0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键值对</a:t>
            </a:r>
            <a:endParaRPr kumimoji="1" lang="en-US" altLang="zh-CN" dirty="0"/>
          </a:p>
          <a:p>
            <a:r>
              <a:rPr kumimoji="1" lang="zh-CN" altLang="en-US" dirty="0"/>
              <a:t>键值对灵活定义属性，每行可以有多个不同的属性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例子：用户画像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通过键直接访问值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简单的如</a:t>
            </a:r>
            <a:r>
              <a:rPr kumimoji="1" lang="en-US" altLang="zh-CN" dirty="0"/>
              <a:t>Hash table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Map</a:t>
            </a:r>
            <a:r>
              <a:rPr kumimoji="1" lang="zh-CN" altLang="en-US" dirty="0"/>
              <a:t>等数据结构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422" y="2569723"/>
            <a:ext cx="4806216" cy="2276896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119613" y="2945331"/>
            <a:ext cx="2598821" cy="7379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7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多媒体数据</a:t>
            </a:r>
            <a:endParaRPr kumimoji="1" lang="en-US" altLang="zh-CN" dirty="0"/>
          </a:p>
          <a:p>
            <a:r>
              <a:rPr kumimoji="1" lang="zh-CN" altLang="en-US" dirty="0"/>
              <a:t>图像、视频、音频等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多种媒体类型的混合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更关注语义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处理复杂，计算代价高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数据量相对更大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在自媒体应用中普遍存在</a:t>
            </a:r>
            <a:endParaRPr kumimoji="1" lang="en-US" altLang="zh-CN" dirty="0"/>
          </a:p>
          <a:p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881" y="819150"/>
            <a:ext cx="2754842" cy="2051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230E97-B920-45C0-87C6-2D10E3B0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918" y="3221952"/>
            <a:ext cx="3652435" cy="12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5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大数据时代：多模态数据并存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以关系数据为代表的结构化数据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数据量占比低于</a:t>
            </a:r>
            <a:r>
              <a:rPr kumimoji="1" lang="en-US" altLang="zh-CN" dirty="0"/>
              <a:t>20%</a:t>
            </a:r>
          </a:p>
          <a:p>
            <a:pPr lvl="2"/>
            <a:r>
              <a:rPr kumimoji="1" lang="zh-CN" altLang="en-US" dirty="0"/>
              <a:t>数据价值相对高</a:t>
            </a:r>
          </a:p>
          <a:p>
            <a:pPr lvl="1"/>
            <a:r>
              <a:rPr kumimoji="1" lang="zh-CN" altLang="en-US" dirty="0"/>
              <a:t>以文本、图数据为代表的非结构化数据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数据量占比高于</a:t>
            </a:r>
            <a:r>
              <a:rPr kumimoji="1" lang="en-US" altLang="zh-CN" dirty="0"/>
              <a:t>80%</a:t>
            </a:r>
          </a:p>
          <a:p>
            <a:pPr lvl="2"/>
            <a:r>
              <a:rPr kumimoji="1" lang="zh-CN" altLang="en-US" dirty="0"/>
              <a:t>数据价值相对低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需要融合结构化数据和非结构化数据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信息抽取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实体链接与数据融合</a:t>
            </a:r>
            <a:endParaRPr kumimoji="1"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1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数据的采集：</a:t>
            </a:r>
            <a:r>
              <a:rPr kumimoji="1" lang="zh-CN" altLang="en-US" dirty="0"/>
              <a:t>数据采集案例</a:t>
            </a:r>
            <a:endParaRPr kumimoji="1" lang="en-US" altLang="zh-CN" dirty="0"/>
          </a:p>
          <a:p>
            <a:r>
              <a:rPr lang="zh-CN" altLang="en-US" dirty="0"/>
              <a:t>考虑一个场景：请你基于数据分析原因</a:t>
            </a:r>
            <a:endParaRPr lang="en-US" altLang="zh-CN" dirty="0"/>
          </a:p>
          <a:p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4"/>
          <a:stretch/>
        </p:blipFill>
        <p:spPr>
          <a:xfrm>
            <a:off x="1332169" y="1814001"/>
            <a:ext cx="6264279" cy="1817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382750" y="4009046"/>
            <a:ext cx="387798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你要采集哪些数据来支撑你的分析？</a:t>
            </a:r>
          </a:p>
        </p:txBody>
      </p:sp>
    </p:spTree>
    <p:extLst>
      <p:ext uri="{BB962C8B-B14F-4D97-AF65-F5344CB8AC3E}">
        <p14:creationId xmlns:p14="http://schemas.microsoft.com/office/powerpoint/2010/main" val="37976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19" y="1300294"/>
            <a:ext cx="6988630" cy="16830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03120" y="3505748"/>
            <a:ext cx="4572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zh-CN" altLang="en-US" dirty="0"/>
              <a:t>循环迭代式的工作流程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先提出问题，再收集与分析相关的数据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先收集数据，再分析可以回答哪些问题</a:t>
            </a:r>
          </a:p>
        </p:txBody>
      </p:sp>
    </p:spTree>
    <p:extLst>
      <p:ext uri="{BB962C8B-B14F-4D97-AF65-F5344CB8AC3E}">
        <p14:creationId xmlns:p14="http://schemas.microsoft.com/office/powerpoint/2010/main" val="13526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内部数据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产品数据库（关系数据）</a:t>
            </a:r>
            <a:endParaRPr lang="en-US" altLang="zh-CN" dirty="0"/>
          </a:p>
          <a:p>
            <a:pPr lvl="2"/>
            <a:r>
              <a:rPr lang="zh-CN" altLang="en-US" dirty="0"/>
              <a:t>例如：</a:t>
            </a:r>
            <a:r>
              <a:rPr lang="en-US" altLang="zh-CN" dirty="0"/>
              <a:t>iPhone</a:t>
            </a:r>
            <a:r>
              <a:rPr lang="zh-CN" altLang="en-US" dirty="0"/>
              <a:t>不同型号，及在不同销售地的定价</a:t>
            </a:r>
            <a:endParaRPr lang="en-US" altLang="zh-CN" dirty="0"/>
          </a:p>
          <a:p>
            <a:pPr lvl="1"/>
            <a:r>
              <a:rPr lang="zh-CN" altLang="en-US" dirty="0"/>
              <a:t>系统日志（文本数据）</a:t>
            </a:r>
            <a:endParaRPr lang="en-US" altLang="zh-CN" dirty="0"/>
          </a:p>
          <a:p>
            <a:pPr lvl="2"/>
            <a:r>
              <a:rPr lang="zh-CN" altLang="en-US" dirty="0"/>
              <a:t>例如：用户在苹果官网搜索、购买</a:t>
            </a:r>
            <a:r>
              <a:rPr lang="en-US" altLang="zh-CN" dirty="0"/>
              <a:t>iPhone</a:t>
            </a:r>
            <a:r>
              <a:rPr lang="zh-CN" altLang="en-US" dirty="0"/>
              <a:t>及其周边的历史</a:t>
            </a:r>
            <a:endParaRPr lang="en-US" altLang="zh-CN" dirty="0"/>
          </a:p>
          <a:p>
            <a:pPr lvl="1"/>
            <a:r>
              <a:rPr lang="zh-CN" altLang="en-US" dirty="0"/>
              <a:t>文档数据（</a:t>
            </a:r>
            <a:r>
              <a:rPr lang="en-US" altLang="zh-CN" dirty="0"/>
              <a:t>Word,</a:t>
            </a:r>
            <a:r>
              <a:rPr lang="zh-CN" altLang="en-US" dirty="0"/>
              <a:t> </a:t>
            </a:r>
            <a:r>
              <a:rPr lang="en-US" altLang="zh-CN" dirty="0"/>
              <a:t>Excel,</a:t>
            </a:r>
            <a:r>
              <a:rPr lang="zh-CN" altLang="en-US" dirty="0"/>
              <a:t> </a:t>
            </a:r>
            <a:r>
              <a:rPr lang="en-US" altLang="zh-CN" dirty="0"/>
              <a:t>PDF,</a:t>
            </a:r>
            <a:r>
              <a:rPr lang="zh-CN" altLang="en-US" dirty="0"/>
              <a:t> </a:t>
            </a:r>
            <a:r>
              <a:rPr lang="en-US" altLang="zh-CN" dirty="0"/>
              <a:t>CSV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例如：销售渠道汇总来的表格数据</a:t>
            </a:r>
            <a:endParaRPr lang="en-US" altLang="zh-CN" dirty="0"/>
          </a:p>
          <a:p>
            <a:pPr lvl="1"/>
            <a:r>
              <a:rPr lang="zh-CN" altLang="en-US" dirty="0"/>
              <a:t>多媒体数据（视频、音频、图片）</a:t>
            </a:r>
            <a:endParaRPr lang="en-US" altLang="zh-CN" dirty="0"/>
          </a:p>
          <a:p>
            <a:endParaRPr lang="zh-CN" altLang="en-US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024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外部数据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网页数据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12" y="1708807"/>
            <a:ext cx="5200192" cy="3047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6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/>
              <a:t>外部数据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网页数据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endParaRPr kumimoji="1" lang="en-US" altLang="zh-CN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4"/>
          <a:stretch/>
        </p:blipFill>
        <p:spPr bwMode="auto">
          <a:xfrm>
            <a:off x="3407344" y="1739192"/>
            <a:ext cx="4671642" cy="2761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5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/>
              <a:t>外部数据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网页数据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</a:p>
          <a:p>
            <a:pPr lvl="1"/>
            <a:r>
              <a:rPr lang="zh-CN" altLang="en-US" dirty="0"/>
              <a:t>开放数据（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24" y="1681379"/>
            <a:ext cx="3726532" cy="2925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3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Where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你要采集哪些数据来支撑你的分析？</a:t>
            </a:r>
            <a:endParaRPr lang="en-US" altLang="zh-CN" dirty="0"/>
          </a:p>
          <a:p>
            <a:r>
              <a:rPr lang="zh-CN" altLang="en-US" dirty="0"/>
              <a:t>外部数据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网页数据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</a:p>
          <a:p>
            <a:pPr lvl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开放数据（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dirty="0"/>
              <a:t>知识图谱（</a:t>
            </a:r>
            <a:r>
              <a:rPr lang="en-US" altLang="zh-CN" dirty="0"/>
              <a:t>DBpedia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86" y="1636295"/>
            <a:ext cx="3840317" cy="29498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8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数据的分类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" t="14464" r="4123" b="41706"/>
          <a:stretch/>
        </p:blipFill>
        <p:spPr>
          <a:xfrm>
            <a:off x="159252" y="3082245"/>
            <a:ext cx="3354512" cy="949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67094" y="22609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6426" y="95410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4942" y="2260932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非结构化数据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1705" y="22820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半结构化数据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54" y="2845941"/>
            <a:ext cx="2290164" cy="18304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37" y="2981472"/>
            <a:ext cx="2011548" cy="1559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Elbow Connector 11"/>
          <p:cNvCxnSpPr>
            <a:stCxn id="6" idx="1"/>
            <a:endCxn id="5" idx="0"/>
          </p:cNvCxnSpPr>
          <p:nvPr/>
        </p:nvCxnSpPr>
        <p:spPr>
          <a:xfrm rot="10800000" flipV="1">
            <a:off x="1836508" y="1184942"/>
            <a:ext cx="2969918" cy="1075990"/>
          </a:xfrm>
          <a:prstGeom prst="bentConnector2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2"/>
          <p:cNvCxnSpPr>
            <a:stCxn id="6" idx="2"/>
            <a:endCxn id="8" idx="0"/>
          </p:cNvCxnSpPr>
          <p:nvPr/>
        </p:nvCxnSpPr>
        <p:spPr>
          <a:xfrm rot="5400000">
            <a:off x="4773375" y="1848935"/>
            <a:ext cx="86632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5"/>
          <p:cNvCxnSpPr>
            <a:stCxn id="6" idx="3"/>
            <a:endCxn id="7" idx="0"/>
          </p:cNvCxnSpPr>
          <p:nvPr/>
        </p:nvCxnSpPr>
        <p:spPr>
          <a:xfrm>
            <a:off x="5606645" y="1184942"/>
            <a:ext cx="2343967" cy="1075990"/>
          </a:xfrm>
          <a:prstGeom prst="bentConnector2">
            <a:avLst/>
          </a:prstGeom>
          <a:ln w="28575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数据采集：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How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kumimoji="1"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kumimoji="1" lang="en-US" altLang="zh-CN" dirty="0">
                <a:latin typeface="Calibri" charset="0"/>
                <a:ea typeface="Calibri" charset="0"/>
                <a:cs typeface="Calibri" charset="0"/>
              </a:rPr>
              <a:t>Collect</a:t>
            </a:r>
          </a:p>
          <a:p>
            <a:r>
              <a:rPr lang="zh-CN" altLang="en-US" dirty="0"/>
              <a:t>按数据源类型进行分类</a:t>
            </a:r>
            <a:endParaRPr lang="en-US" altLang="zh-CN" dirty="0"/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CSV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JSON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来自网页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</a:p>
          <a:p>
            <a:pPr lvl="1"/>
            <a:r>
              <a:rPr lang="zh-CN" altLang="en-US" dirty="0"/>
              <a:t>来自关系数据库（如</a:t>
            </a:r>
            <a:r>
              <a:rPr lang="en-US" altLang="zh-CN" dirty="0"/>
              <a:t>MySQL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HDFS</a:t>
            </a:r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lvl="1"/>
            <a:r>
              <a:rPr lang="zh-CN" altLang="en-US" dirty="0"/>
              <a:t>来自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网站</a:t>
            </a:r>
            <a:endParaRPr lang="en-US" altLang="zh-CN" dirty="0"/>
          </a:p>
          <a:p>
            <a:endParaRPr kumimoji="1" lang="en-US" altLang="zh-CN" dirty="0">
              <a:latin typeface="Calibri" charset="0"/>
              <a:ea typeface="Calibri" charset="0"/>
              <a:cs typeface="Calibri" charset="0"/>
            </a:endParaRPr>
          </a:p>
          <a:p>
            <a:endParaRPr kumimoji="1" lang="en-US" altLang="zh-CN" dirty="0"/>
          </a:p>
        </p:txBody>
      </p:sp>
      <p:sp>
        <p:nvSpPr>
          <p:cNvPr id="4" name="TextBox 5"/>
          <p:cNvSpPr txBox="1"/>
          <p:nvPr/>
        </p:nvSpPr>
        <p:spPr>
          <a:xfrm>
            <a:off x="5230552" y="3198695"/>
            <a:ext cx="697627" cy="400110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了解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5230552" y="1641241"/>
            <a:ext cx="697627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掌握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8" name="右大括号 7">
            <a:extLst>
              <a:ext uri="{FF2B5EF4-FFF2-40B4-BE49-F238E27FC236}">
                <a16:creationId xmlns:a16="http://schemas.microsoft.com/office/drawing/2014/main" id="{7D520442-FAFA-478B-B8CF-915ED811BE33}"/>
              </a:ext>
            </a:extLst>
          </p:cNvPr>
          <p:cNvSpPr/>
          <p:nvPr/>
        </p:nvSpPr>
        <p:spPr>
          <a:xfrm>
            <a:off x="4397828" y="1549400"/>
            <a:ext cx="261258" cy="601742"/>
          </a:xfrm>
          <a:prstGeom prst="rightBrace">
            <a:avLst/>
          </a:prstGeom>
          <a:noFill/>
          <a:ln w="3810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99C47336-532E-4998-8CA3-81DBDFD6F35D}"/>
              </a:ext>
            </a:extLst>
          </p:cNvPr>
          <p:cNvSpPr/>
          <p:nvPr/>
        </p:nvSpPr>
        <p:spPr>
          <a:xfrm>
            <a:off x="4397828" y="2271486"/>
            <a:ext cx="261257" cy="596086"/>
          </a:xfrm>
          <a:prstGeom prst="rightBrace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A1AD8790-2810-411C-8134-7C35A7F7B232}"/>
              </a:ext>
            </a:extLst>
          </p:cNvPr>
          <p:cNvSpPr/>
          <p:nvPr/>
        </p:nvSpPr>
        <p:spPr>
          <a:xfrm>
            <a:off x="4397828" y="3032295"/>
            <a:ext cx="224829" cy="821248"/>
          </a:xfrm>
          <a:prstGeom prst="rightBrace">
            <a:avLst/>
          </a:prstGeom>
          <a:noFill/>
          <a:ln w="38100" cap="flat" cmpd="sng" algn="ctr">
            <a:solidFill>
              <a:srgbClr val="4DBCD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0B504E1-9F67-4606-985F-66AF949110EF}"/>
              </a:ext>
            </a:extLst>
          </p:cNvPr>
          <p:cNvSpPr txBox="1"/>
          <p:nvPr/>
        </p:nvSpPr>
        <p:spPr>
          <a:xfrm>
            <a:off x="5230552" y="2504671"/>
            <a:ext cx="1210588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可选掌握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73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CSV</a:t>
            </a:r>
            <a:r>
              <a:rPr lang="zh-CN" altLang="en-US" dirty="0"/>
              <a:t>文件读取数据</a:t>
            </a:r>
            <a:endParaRPr lang="en-US" altLang="zh-CN" dirty="0"/>
          </a:p>
          <a:p>
            <a:pPr lvl="1"/>
            <a:r>
              <a:rPr lang="en-US" altLang="zh-CN" sz="1500" dirty="0"/>
              <a:t>CSV</a:t>
            </a:r>
            <a:r>
              <a:rPr lang="zh-CN" altLang="en-US" sz="1500" dirty="0"/>
              <a:t>的全称是</a:t>
            </a:r>
            <a:r>
              <a:rPr lang="en-US" altLang="zh-CN" sz="1500" dirty="0"/>
              <a:t>Comma-separated values</a:t>
            </a:r>
            <a:r>
              <a:rPr lang="zh-CN" altLang="en-US" sz="1500" dirty="0"/>
              <a:t>，是一种用逗号分隔的方式来表示与存储表格数据的文件格式</a:t>
            </a:r>
            <a:endParaRPr lang="en-US" altLang="zh-CN" sz="1500" dirty="0"/>
          </a:p>
          <a:p>
            <a:pPr marL="742950" lvl="2" indent="-342900"/>
            <a:r>
              <a:rPr lang="zh-CN" altLang="en-US" sz="1500" dirty="0"/>
              <a:t>使用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Python</a:t>
            </a:r>
            <a:r>
              <a:rPr lang="zh-CN" altLang="en-US" sz="15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5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Pandas</a:t>
            </a:r>
            <a:r>
              <a:rPr lang="zh-CN" altLang="en-US" sz="1500" dirty="0"/>
              <a:t>读取</a:t>
            </a:r>
            <a:r>
              <a:rPr lang="en-US" altLang="zh-CN" sz="1500" dirty="0">
                <a:latin typeface="Calibri" charset="0"/>
                <a:ea typeface="Calibri" charset="0"/>
                <a:cs typeface="Calibri" charset="0"/>
              </a:rPr>
              <a:t>CSV</a:t>
            </a:r>
            <a:r>
              <a:rPr lang="zh-CN" altLang="en-US" sz="1500" dirty="0"/>
              <a:t>文件</a:t>
            </a:r>
            <a:endParaRPr lang="en-US" altLang="zh-CN" sz="1500" dirty="0"/>
          </a:p>
          <a:p>
            <a:endParaRPr lang="en-US" altLang="zh-CN" sz="1600" dirty="0"/>
          </a:p>
          <a:p>
            <a:endParaRPr kumimoji="1"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08" y="2026438"/>
            <a:ext cx="4767362" cy="11309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50" y="2675540"/>
            <a:ext cx="3924001" cy="20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JSON</a:t>
            </a:r>
            <a:r>
              <a:rPr lang="zh-CN" altLang="en-US" dirty="0"/>
              <a:t>文件读取数据</a:t>
            </a:r>
            <a:endParaRPr lang="en-US" altLang="zh-CN" dirty="0"/>
          </a:p>
          <a:p>
            <a:pPr lvl="1"/>
            <a:r>
              <a:rPr lang="en-US" altLang="zh-CN" dirty="0"/>
              <a:t>JSON</a:t>
            </a:r>
            <a:r>
              <a:rPr lang="zh-CN" altLang="en-US" dirty="0"/>
              <a:t>是一种存储嵌套数据的文件格式（类似</a:t>
            </a:r>
            <a:r>
              <a:rPr lang="en-US" altLang="zh-CN" dirty="0"/>
              <a:t>Python</a:t>
            </a:r>
            <a:r>
              <a:rPr lang="zh-CN" altLang="en-US" dirty="0"/>
              <a:t>中的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 err="1"/>
              <a:t>Dict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5" y="1684622"/>
            <a:ext cx="4340392" cy="812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18" y="2655252"/>
            <a:ext cx="3098863" cy="19426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69" y="3057980"/>
            <a:ext cx="3815851" cy="71391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41242" y="3859190"/>
            <a:ext cx="225010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 err="1"/>
              <a:t>employee.json</a:t>
            </a:r>
            <a:r>
              <a:rPr lang="zh-CN" altLang="en-US" dirty="0"/>
              <a:t>的内容</a:t>
            </a:r>
          </a:p>
        </p:txBody>
      </p:sp>
    </p:spTree>
    <p:extLst>
      <p:ext uri="{BB962C8B-B14F-4D97-AF65-F5344CB8AC3E}">
        <p14:creationId xmlns:p14="http://schemas.microsoft.com/office/powerpoint/2010/main" val="21816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lang="en-US" altLang="zh-CN" dirty="0"/>
          </a:p>
          <a:p>
            <a:r>
              <a:rPr lang="zh-CN" altLang="en-US" dirty="0"/>
              <a:t>三个基本任务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获取</a:t>
            </a:r>
            <a:r>
              <a:rPr lang="zh-CN" altLang="en-US" dirty="0"/>
              <a:t>原始数据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准备</a:t>
            </a:r>
            <a:r>
              <a:rPr lang="zh-CN" altLang="en-US" dirty="0"/>
              <a:t>待分析数据</a:t>
            </a:r>
            <a:endParaRPr lang="en-US" altLang="zh-CN" dirty="0"/>
          </a:p>
          <a:p>
            <a:pPr lvl="1"/>
            <a:r>
              <a:rPr lang="zh-CN" altLang="en-US" dirty="0"/>
              <a:t>针对特定问题进行</a:t>
            </a:r>
            <a:r>
              <a:rPr lang="zh-CN" altLang="en-US" dirty="0">
                <a:solidFill>
                  <a:srgbClr val="C00000"/>
                </a:solidFill>
              </a:rPr>
              <a:t>数据分析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5025991" y="1426155"/>
            <a:ext cx="2914851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zh-CN" altLang="en-US" b="1" dirty="0"/>
              <a:t>数据采集</a:t>
            </a:r>
            <a:endParaRPr lang="en-US" altLang="zh-CN" b="1" dirty="0"/>
          </a:p>
          <a:p>
            <a:pPr lvl="1"/>
            <a:r>
              <a:rPr lang="zh-CN" altLang="en-US" b="1" dirty="0"/>
              <a:t>数据准备</a:t>
            </a:r>
            <a:endParaRPr lang="en-US" altLang="zh-CN" b="1" dirty="0"/>
          </a:p>
          <a:p>
            <a:pPr lvl="1"/>
            <a:r>
              <a:rPr lang="zh-CN" altLang="en-US" b="1" dirty="0"/>
              <a:t>数据分析</a:t>
            </a:r>
            <a:endParaRPr lang="en-US" altLang="zh-CN" b="1" dirty="0"/>
          </a:p>
        </p:txBody>
      </p:sp>
      <p:sp>
        <p:nvSpPr>
          <p:cNvPr id="4" name="右大括号 3"/>
          <p:cNvSpPr/>
          <p:nvPr/>
        </p:nvSpPr>
        <p:spPr>
          <a:xfrm>
            <a:off x="4379495" y="1408497"/>
            <a:ext cx="603183" cy="99781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9" y="2657002"/>
            <a:ext cx="3585894" cy="2022315"/>
          </a:xfrm>
          <a:prstGeom prst="rect">
            <a:avLst/>
          </a:prstGeom>
        </p:spPr>
      </p:pic>
      <p:graphicFrame>
        <p:nvGraphicFramePr>
          <p:cNvPr id="7" name="Table 10"/>
          <p:cNvGraphicFramePr>
            <a:graphicFrameLocks noGrp="1"/>
          </p:cNvGraphicFramePr>
          <p:nvPr>
            <p:extLst/>
          </p:nvPr>
        </p:nvGraphicFramePr>
        <p:xfrm>
          <a:off x="4982678" y="3202387"/>
          <a:ext cx="222022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203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特征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03"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203"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ight Arrow 11"/>
          <p:cNvSpPr/>
          <p:nvPr/>
        </p:nvSpPr>
        <p:spPr>
          <a:xfrm>
            <a:off x="4523299" y="3422323"/>
            <a:ext cx="369106" cy="44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/>
          <p:cNvSpPr/>
          <p:nvPr/>
        </p:nvSpPr>
        <p:spPr>
          <a:xfrm>
            <a:off x="417528" y="2657002"/>
            <a:ext cx="3929882" cy="209914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/>
          <p:cNvSpPr/>
          <p:nvPr/>
        </p:nvSpPr>
        <p:spPr>
          <a:xfrm>
            <a:off x="488112" y="27711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数据采集</a:t>
            </a:r>
            <a:endParaRPr kumimoji="1" 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14"/>
          <p:cNvSpPr/>
          <p:nvPr/>
        </p:nvSpPr>
        <p:spPr>
          <a:xfrm>
            <a:off x="5129797" y="4356422"/>
            <a:ext cx="1842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待分析数据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2" t="9188" r="29478" b="10127"/>
          <a:stretch/>
        </p:blipFill>
        <p:spPr>
          <a:xfrm>
            <a:off x="7810219" y="3167536"/>
            <a:ext cx="769845" cy="770563"/>
          </a:xfrm>
          <a:prstGeom prst="rect">
            <a:avLst/>
          </a:prstGeom>
        </p:spPr>
      </p:pic>
      <p:sp>
        <p:nvSpPr>
          <p:cNvPr id="14" name="Rectangle 16"/>
          <p:cNvSpPr/>
          <p:nvPr/>
        </p:nvSpPr>
        <p:spPr>
          <a:xfrm>
            <a:off x="7595637" y="2586452"/>
            <a:ext cx="1199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数据分析</a:t>
            </a:r>
            <a:endParaRPr kumimoji="1" lang="en-US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Rectangle 17"/>
          <p:cNvSpPr/>
          <p:nvPr/>
        </p:nvSpPr>
        <p:spPr>
          <a:xfrm>
            <a:off x="4855111" y="25864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数据准备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Right Arrow 11"/>
          <p:cNvSpPr/>
          <p:nvPr/>
        </p:nvSpPr>
        <p:spPr>
          <a:xfrm>
            <a:off x="7312686" y="3377405"/>
            <a:ext cx="369106" cy="444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requests</a:t>
            </a:r>
            <a:r>
              <a:rPr kumimoji="1" lang="zh-CN" altLang="en-US" dirty="0"/>
              <a:t>库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23" y="777289"/>
            <a:ext cx="4863313" cy="10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4" y="1929728"/>
            <a:ext cx="8613053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8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requests</a:t>
            </a:r>
            <a:r>
              <a:rPr kumimoji="1" lang="zh-CN" altLang="en-US" dirty="0"/>
              <a:t>库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73" y="704850"/>
            <a:ext cx="4475451" cy="1393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82" y="2492519"/>
            <a:ext cx="734866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String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split</a:t>
            </a:r>
          </a:p>
          <a:p>
            <a:pPr lvl="1"/>
            <a:r>
              <a:rPr kumimoji="1" lang="zh-CN" altLang="en-US" dirty="0"/>
              <a:t>切割新闻主体内容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28" y="1177947"/>
            <a:ext cx="4751076" cy="9705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7" y="2359747"/>
            <a:ext cx="8562317" cy="2185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683774-3773-4A1B-AD41-97664113F71A}"/>
              </a:ext>
            </a:extLst>
          </p:cNvPr>
          <p:cNvSpPr/>
          <p:nvPr/>
        </p:nvSpPr>
        <p:spPr>
          <a:xfrm>
            <a:off x="3508829" y="4637314"/>
            <a:ext cx="25508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切割以后的结果</a:t>
            </a:r>
          </a:p>
        </p:txBody>
      </p:sp>
    </p:spTree>
    <p:extLst>
      <p:ext uri="{BB962C8B-B14F-4D97-AF65-F5344CB8AC3E}">
        <p14:creationId xmlns:p14="http://schemas.microsoft.com/office/powerpoint/2010/main" val="19538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String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replace</a:t>
            </a:r>
          </a:p>
          <a:p>
            <a:pPr lvl="1"/>
            <a:r>
              <a:rPr kumimoji="1" lang="zh-CN" altLang="en-US" dirty="0"/>
              <a:t>去除无关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标记</a:t>
            </a:r>
            <a:r>
              <a:rPr kumimoji="1" lang="en-US" altLang="zh-CN" dirty="0"/>
              <a:t>&lt;p&gt;&lt;/p&gt;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42" y="833734"/>
            <a:ext cx="4457700" cy="757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885" y="1653486"/>
            <a:ext cx="3763673" cy="918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33" y="2812040"/>
            <a:ext cx="859013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6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读取网页数据：中文网页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正则表达式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去除无关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标记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img</a:t>
            </a:r>
            <a:r>
              <a:rPr kumimoji="1" lang="en-US" altLang="zh-CN" dirty="0"/>
              <a:t>&gt;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255" y="704850"/>
            <a:ext cx="4050289" cy="12125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1" y="2568836"/>
            <a:ext cx="8791308" cy="17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从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网页</a:t>
            </a:r>
            <a:r>
              <a:rPr lang="zh-CN" altLang="en-US" dirty="0"/>
              <a:t>解析（</a:t>
            </a:r>
            <a:r>
              <a:rPr lang="en-US" altLang="zh-CN" dirty="0"/>
              <a:t>Parsing</a:t>
            </a:r>
            <a:r>
              <a:rPr lang="zh-CN" altLang="en-US" dirty="0"/>
              <a:t>）</a:t>
            </a:r>
            <a:r>
              <a:rPr kumimoji="1" lang="zh-CN" altLang="en-US" dirty="0"/>
              <a:t>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可以选用如下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库</a:t>
            </a:r>
            <a:endParaRPr kumimoji="1" lang="en-US" altLang="zh-CN" dirty="0"/>
          </a:p>
          <a:p>
            <a:pPr lvl="2"/>
            <a:r>
              <a:rPr lang="zh-CN" altLang="en-US" dirty="0"/>
              <a:t>正则表达式解析 </a:t>
            </a:r>
            <a:r>
              <a:rPr lang="en-US" altLang="zh-CN" dirty="0"/>
              <a:t>re</a:t>
            </a:r>
          </a:p>
          <a:p>
            <a:pPr lvl="2"/>
            <a:r>
              <a:rPr lang="en-US" altLang="zh-CN" dirty="0"/>
              <a:t>Beautiful Soup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hlinkClick r:id="rId2"/>
              </a:rPr>
              <a:t>https://www.crummy.com/software/BeautifulSoup/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lxml</a:t>
            </a:r>
            <a:r>
              <a:rPr lang="en-US" altLang="zh-CN" dirty="0"/>
              <a:t> (</a:t>
            </a:r>
            <a:r>
              <a:rPr lang="en-US" altLang="zh-CN" dirty="0">
                <a:hlinkClick r:id="rId3"/>
              </a:rPr>
              <a:t>http://lxml.de/</a:t>
            </a:r>
            <a:r>
              <a:rPr lang="en-US" altLang="zh-CN" dirty="0"/>
              <a:t>)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2660073" y="4038600"/>
            <a:ext cx="3858491" cy="41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此处不展开讨论</a:t>
            </a:r>
          </a:p>
        </p:txBody>
      </p:sp>
    </p:spTree>
    <p:extLst>
      <p:ext uri="{BB962C8B-B14F-4D97-AF65-F5344CB8AC3E}">
        <p14:creationId xmlns:p14="http://schemas.microsoft.com/office/powerpoint/2010/main" val="34499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获取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网页以后</a:t>
            </a:r>
            <a:endParaRPr kumimoji="1" lang="en-US" altLang="zh-CN" dirty="0"/>
          </a:p>
          <a:p>
            <a:pPr lvl="1"/>
            <a:r>
              <a:rPr lang="zh-CN" altLang="en-US" dirty="0"/>
              <a:t>可以从文本数据中抽取结构化信息</a:t>
            </a:r>
            <a:endParaRPr kumimoji="1" lang="en-US" altLang="zh-CN" sz="2000" dirty="0"/>
          </a:p>
          <a:p>
            <a:endParaRPr kumimoji="1" lang="en-US" altLang="zh-CN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09862" y="1780252"/>
            <a:ext cx="2239566" cy="263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100" b="1" dirty="0"/>
              <a:t>For years, </a:t>
            </a:r>
            <a:r>
              <a:rPr kumimoji="0" lang="en-US" altLang="zh-CN" sz="1100" b="1" u="sng" dirty="0">
                <a:solidFill>
                  <a:schemeClr val="accent1"/>
                </a:solidFill>
              </a:rPr>
              <a:t>Microsoft Corporation</a:t>
            </a:r>
            <a:r>
              <a:rPr kumimoji="0" lang="en-US" altLang="zh-CN" sz="1100" b="1" dirty="0"/>
              <a:t> </a:t>
            </a:r>
            <a:r>
              <a:rPr kumimoji="0" lang="en-US" altLang="zh-CN" sz="1100" b="1" u="sng" dirty="0">
                <a:solidFill>
                  <a:schemeClr val="hlink"/>
                </a:solidFill>
              </a:rPr>
              <a:t>CEO</a:t>
            </a:r>
            <a:r>
              <a:rPr kumimoji="0" lang="en-US" altLang="zh-CN" sz="1100" b="1" dirty="0"/>
              <a:t> </a:t>
            </a:r>
            <a:r>
              <a:rPr kumimoji="0" lang="en-US" altLang="zh-CN" sz="1100" b="1" u="sng" dirty="0">
                <a:solidFill>
                  <a:schemeClr val="accent2"/>
                </a:solidFill>
              </a:rPr>
              <a:t>Bill Gates</a:t>
            </a:r>
            <a:r>
              <a:rPr kumimoji="0" lang="en-US" altLang="zh-CN" sz="1100" b="1" dirty="0"/>
              <a:t> was against open source. But today he appears to have changed his mind. "We can be open source. We love the concept of shared source," said </a:t>
            </a:r>
            <a:r>
              <a:rPr kumimoji="0" lang="en-US" altLang="zh-CN" sz="1100" b="1" u="sng" dirty="0">
                <a:solidFill>
                  <a:schemeClr val="accent2"/>
                </a:solidFill>
              </a:rPr>
              <a:t>Bill </a:t>
            </a:r>
            <a:r>
              <a:rPr kumimoji="0" lang="en-US" altLang="zh-CN" sz="1100" b="1" u="sng" dirty="0" err="1">
                <a:solidFill>
                  <a:schemeClr val="accent2"/>
                </a:solidFill>
              </a:rPr>
              <a:t>Veghte</a:t>
            </a:r>
            <a:r>
              <a:rPr kumimoji="0" lang="en-US" altLang="zh-CN" sz="1100" b="1" dirty="0"/>
              <a:t>, a </a:t>
            </a:r>
            <a:r>
              <a:rPr kumimoji="0" lang="en-US" altLang="zh-CN" sz="1100" b="1" u="sng" dirty="0">
                <a:solidFill>
                  <a:schemeClr val="accent1"/>
                </a:solidFill>
              </a:rPr>
              <a:t>Microsoft</a:t>
            </a:r>
            <a:r>
              <a:rPr kumimoji="0" lang="en-US" altLang="zh-CN" sz="1100" b="1" dirty="0"/>
              <a:t> </a:t>
            </a:r>
            <a:r>
              <a:rPr kumimoji="0" lang="en-US" altLang="zh-CN" sz="1100" b="1" u="sng" dirty="0">
                <a:solidFill>
                  <a:schemeClr val="hlink"/>
                </a:solidFill>
              </a:rPr>
              <a:t>VP</a:t>
            </a:r>
            <a:r>
              <a:rPr kumimoji="0" lang="en-US" altLang="zh-CN" sz="1100" b="1" dirty="0"/>
              <a:t>. "That's a super-important shift for us in terms of code access.</a:t>
            </a:r>
            <a:r>
              <a:rPr kumimoji="0" lang="zh-CN" altLang="en-US" sz="1100" b="1" dirty="0"/>
              <a:t>“</a:t>
            </a:r>
            <a:endParaRPr kumimoji="0" lang="en-US" altLang="zh-CN" sz="1100" b="1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zh-CN" sz="1100" b="1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100" b="1" u="sng" dirty="0">
                <a:solidFill>
                  <a:schemeClr val="accent2"/>
                </a:solidFill>
              </a:rPr>
              <a:t>Richard Stallman</a:t>
            </a:r>
            <a:r>
              <a:rPr kumimoji="0" lang="en-US" altLang="zh-CN" sz="1100" b="1" dirty="0"/>
              <a:t>, </a:t>
            </a:r>
            <a:r>
              <a:rPr kumimoji="0" lang="en-US" altLang="zh-CN" sz="1100" b="1" u="sng" dirty="0">
                <a:solidFill>
                  <a:schemeClr val="hlink"/>
                </a:solidFill>
              </a:rPr>
              <a:t>founder</a:t>
            </a:r>
            <a:r>
              <a:rPr kumimoji="0" lang="en-US" altLang="zh-CN" sz="1100" b="1" dirty="0"/>
              <a:t> of the </a:t>
            </a:r>
            <a:r>
              <a:rPr kumimoji="0" lang="en-US" altLang="zh-CN" sz="1100" b="1" u="sng" dirty="0">
                <a:solidFill>
                  <a:schemeClr val="accent1"/>
                </a:solidFill>
              </a:rPr>
              <a:t>Free Software Foundation</a:t>
            </a:r>
            <a:r>
              <a:rPr kumimoji="0" lang="en-US" altLang="zh-CN" sz="1100" b="1" dirty="0"/>
              <a:t>, countered saying…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94439" y="1827725"/>
            <a:ext cx="41440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en-US" altLang="zh-CN" sz="1350" b="1" u="sng" dirty="0">
                <a:latin typeface="Courier New" charset="0"/>
              </a:rPr>
              <a:t>Name              Title   Organization</a:t>
            </a:r>
          </a:p>
          <a:p>
            <a:r>
              <a:rPr lang="en-US" altLang="zh-CN" sz="1350" b="1" dirty="0">
                <a:solidFill>
                  <a:schemeClr val="accent2"/>
                </a:solidFill>
                <a:latin typeface="Courier New" charset="0"/>
              </a:rPr>
              <a:t>Bill Gates</a:t>
            </a:r>
            <a:r>
              <a:rPr lang="en-US" altLang="zh-CN" sz="1350" b="1" dirty="0">
                <a:latin typeface="Courier New" charset="0"/>
              </a:rPr>
              <a:t>        </a:t>
            </a:r>
            <a:r>
              <a:rPr lang="en-US" altLang="zh-CN" sz="1350" b="1" dirty="0">
                <a:solidFill>
                  <a:schemeClr val="hlink"/>
                </a:solidFill>
                <a:latin typeface="Courier New" charset="0"/>
              </a:rPr>
              <a:t>CEO</a:t>
            </a:r>
            <a:r>
              <a:rPr lang="en-US" altLang="zh-CN" sz="1350" b="1" dirty="0">
                <a:latin typeface="Courier New" charset="0"/>
              </a:rPr>
              <a:t>      </a:t>
            </a:r>
            <a:r>
              <a:rPr lang="en-US" altLang="zh-CN" sz="1350" b="1" dirty="0">
                <a:solidFill>
                  <a:schemeClr val="accent1"/>
                </a:solidFill>
                <a:latin typeface="Courier New" charset="0"/>
              </a:rPr>
              <a:t>Microsoft</a:t>
            </a:r>
          </a:p>
          <a:p>
            <a:r>
              <a:rPr lang="en-US" altLang="zh-CN" sz="1350" b="1" dirty="0">
                <a:solidFill>
                  <a:schemeClr val="accent2"/>
                </a:solidFill>
                <a:latin typeface="Courier New" charset="0"/>
              </a:rPr>
              <a:t>Bill </a:t>
            </a:r>
            <a:r>
              <a:rPr lang="en-US" altLang="zh-CN" sz="1350" b="1" dirty="0" err="1">
                <a:solidFill>
                  <a:schemeClr val="accent2"/>
                </a:solidFill>
                <a:latin typeface="Courier New" charset="0"/>
              </a:rPr>
              <a:t>Veghte</a:t>
            </a:r>
            <a:r>
              <a:rPr lang="en-US" altLang="zh-CN" sz="1350" b="1" dirty="0">
                <a:latin typeface="Courier New" charset="0"/>
              </a:rPr>
              <a:t>       </a:t>
            </a:r>
            <a:r>
              <a:rPr lang="en-US" altLang="zh-CN" sz="1350" b="1" dirty="0">
                <a:solidFill>
                  <a:schemeClr val="hlink"/>
                </a:solidFill>
                <a:latin typeface="Courier New" charset="0"/>
              </a:rPr>
              <a:t>VP</a:t>
            </a:r>
            <a:r>
              <a:rPr lang="en-US" altLang="zh-CN" sz="1350" b="1" dirty="0">
                <a:latin typeface="Courier New" charset="0"/>
              </a:rPr>
              <a:t>       </a:t>
            </a:r>
            <a:r>
              <a:rPr lang="en-US" altLang="zh-CN" sz="1350" b="1" dirty="0">
                <a:solidFill>
                  <a:schemeClr val="accent1"/>
                </a:solidFill>
                <a:latin typeface="Courier New" charset="0"/>
              </a:rPr>
              <a:t>Microsoft</a:t>
            </a:r>
          </a:p>
          <a:p>
            <a:r>
              <a:rPr lang="en-US" altLang="zh-CN" sz="1350" b="1" dirty="0">
                <a:solidFill>
                  <a:schemeClr val="accent2"/>
                </a:solidFill>
                <a:latin typeface="Courier New" charset="0"/>
              </a:rPr>
              <a:t>Richard Stallman</a:t>
            </a:r>
            <a:r>
              <a:rPr lang="en-US" altLang="zh-CN" sz="1350" b="1" dirty="0">
                <a:latin typeface="Courier New" charset="0"/>
              </a:rPr>
              <a:t>  </a:t>
            </a:r>
            <a:r>
              <a:rPr lang="en-US" altLang="zh-CN" sz="1350" b="1" dirty="0">
                <a:solidFill>
                  <a:schemeClr val="hlink"/>
                </a:solidFill>
                <a:latin typeface="Courier New" charset="0"/>
              </a:rPr>
              <a:t>Founder</a:t>
            </a:r>
            <a:r>
              <a:rPr lang="en-US" altLang="zh-CN" sz="1350" b="1" dirty="0">
                <a:latin typeface="Courier New" charset="0"/>
              </a:rPr>
              <a:t>  </a:t>
            </a:r>
            <a:r>
              <a:rPr lang="en-US" altLang="zh-CN" sz="1350" b="1" dirty="0">
                <a:solidFill>
                  <a:schemeClr val="accent1"/>
                </a:solidFill>
                <a:latin typeface="Courier New" charset="0"/>
              </a:rPr>
              <a:t>Free Soft..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969436" y="1574122"/>
            <a:ext cx="2087165" cy="27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4283" rIns="0" bIns="34283">
            <a:spAutoFit/>
          </a:bodyPr>
          <a:lstStyle>
            <a:lvl1pPr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522288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ko-KR" sz="1350" b="1" dirty="0">
                <a:ea typeface="Gulim" charset="-127"/>
                <a:cs typeface="Times New Roman" charset="0"/>
              </a:rPr>
              <a:t> PEOPLE</a:t>
            </a:r>
          </a:p>
        </p:txBody>
      </p:sp>
      <p:sp>
        <p:nvSpPr>
          <p:cNvPr id="4" name="右箭头 3"/>
          <p:cNvSpPr/>
          <p:nvPr/>
        </p:nvSpPr>
        <p:spPr>
          <a:xfrm>
            <a:off x="3286990" y="1995055"/>
            <a:ext cx="588818" cy="43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5534891" y="2802082"/>
            <a:ext cx="521710" cy="49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611941" y="3293918"/>
            <a:ext cx="2749153" cy="69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4283" rIns="0" bIns="34283">
            <a:spAutoFit/>
          </a:bodyPr>
          <a:lstStyle>
            <a:lvl1pPr defTabSz="522288">
              <a:spcBef>
                <a:spcPct val="20000"/>
              </a:spcBef>
              <a:buClr>
                <a:schemeClr val="accent2"/>
              </a:buClr>
              <a:buSzPct val="80000"/>
              <a:buFont typeface="Wingdings" charset="2"/>
              <a:buChar char="l"/>
              <a:defRPr kumimoji="1" sz="28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522288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522288">
              <a:spcBef>
                <a:spcPct val="20000"/>
              </a:spcBef>
              <a:buClr>
                <a:schemeClr val="accent2"/>
              </a:buClr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522288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522288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5222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900" b="1" dirty="0">
                <a:ea typeface="Gulim" charset="-127"/>
              </a:rPr>
              <a:t> </a:t>
            </a:r>
            <a:r>
              <a:rPr kumimoji="0" lang="en-US" altLang="ko-KR" sz="1350" b="1" dirty="0">
                <a:ea typeface="Gulim" charset="-127"/>
              </a:rPr>
              <a:t>Select  Name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350" b="1" dirty="0">
                <a:ea typeface="Gulim" charset="-127"/>
              </a:rPr>
              <a:t> From   PEOPLE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350" b="1" dirty="0">
                <a:ea typeface="Gulim" charset="-127"/>
              </a:rPr>
              <a:t> Where Organization = ‘Microsoft’</a:t>
            </a:r>
          </a:p>
        </p:txBody>
      </p:sp>
      <p:sp>
        <p:nvSpPr>
          <p:cNvPr id="11" name="下箭头 10"/>
          <p:cNvSpPr/>
          <p:nvPr/>
        </p:nvSpPr>
        <p:spPr>
          <a:xfrm>
            <a:off x="5534891" y="3986401"/>
            <a:ext cx="521710" cy="49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677100" y="4476965"/>
            <a:ext cx="1978106" cy="6093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 lIns="0" tIns="0" rIns="0" bIns="0">
            <a:spAutoFit/>
          </a:bodyPr>
          <a:lstStyle>
            <a:lvl1pPr marL="742950" indent="-28575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800" b="1" dirty="0">
                <a:solidFill>
                  <a:schemeClr val="accent2"/>
                </a:solidFill>
                <a:latin typeface="Courier New" charset="0"/>
              </a:rPr>
              <a:t>Bill Gates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800" b="1" dirty="0">
                <a:solidFill>
                  <a:schemeClr val="accent2"/>
                </a:solidFill>
                <a:latin typeface="Courier New" charset="0"/>
              </a:rPr>
              <a:t>Bill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charset="0"/>
              </a:rPr>
              <a:t>Veghte</a:t>
            </a:r>
            <a:endParaRPr lang="en-US" altLang="zh-CN" sz="1800" b="1" dirty="0">
              <a:solidFill>
                <a:schemeClr val="accent2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8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从关系数据库获取数据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MySQL</a:t>
            </a:r>
            <a:r>
              <a:rPr lang="zh-CN" altLang="en-US" dirty="0"/>
              <a:t>数据库为例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创建连接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写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执行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解析结果</a:t>
            </a:r>
            <a:endParaRPr lang="en-US" altLang="zh-CN" dirty="0"/>
          </a:p>
          <a:p>
            <a:pPr lvl="2"/>
            <a:r>
              <a:rPr lang="zh-CN" altLang="en-US" dirty="0"/>
              <a:t>关闭连接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14" y="869602"/>
            <a:ext cx="4467647" cy="3836095"/>
          </a:xfrm>
          <a:prstGeom prst="rect">
            <a:avLst/>
          </a:prstGeom>
          <a:ln>
            <a:solidFill>
              <a:srgbClr val="46BCDE"/>
            </a:solidFill>
          </a:ln>
        </p:spPr>
      </p:pic>
      <p:cxnSp>
        <p:nvCxnSpPr>
          <p:cNvPr id="6" name="Curved Connector 6"/>
          <p:cNvCxnSpPr/>
          <p:nvPr/>
        </p:nvCxnSpPr>
        <p:spPr>
          <a:xfrm flipV="1">
            <a:off x="2611582" y="1479083"/>
            <a:ext cx="1360443" cy="48133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Curved Connector 10"/>
          <p:cNvCxnSpPr/>
          <p:nvPr/>
        </p:nvCxnSpPr>
        <p:spPr>
          <a:xfrm>
            <a:off x="2774373" y="2531918"/>
            <a:ext cx="1059690" cy="10540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Curved Connector 13"/>
          <p:cNvCxnSpPr/>
          <p:nvPr/>
        </p:nvCxnSpPr>
        <p:spPr>
          <a:xfrm flipV="1">
            <a:off x="2964873" y="2959943"/>
            <a:ext cx="966541" cy="178901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urved Connector 17"/>
          <p:cNvCxnSpPr/>
          <p:nvPr/>
        </p:nvCxnSpPr>
        <p:spPr>
          <a:xfrm flipV="1">
            <a:off x="2649682" y="3513221"/>
            <a:ext cx="1229299" cy="158234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2576945" y="4014742"/>
            <a:ext cx="1354469" cy="523394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32" y="4021500"/>
            <a:ext cx="1919137" cy="785102"/>
          </a:xfrm>
          <a:prstGeom prst="rect">
            <a:avLst/>
          </a:prstGeom>
          <a:ln>
            <a:solidFill>
              <a:srgbClr val="46BCDE"/>
            </a:solidFill>
          </a:ln>
        </p:spPr>
      </p:pic>
      <p:sp>
        <p:nvSpPr>
          <p:cNvPr id="21" name="矩形 20"/>
          <p:cNvSpPr/>
          <p:nvPr/>
        </p:nvSpPr>
        <p:spPr>
          <a:xfrm>
            <a:off x="316539" y="4791573"/>
            <a:ext cx="819861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https://dev.mysql.com/doc/connector-python/en/connector-python-examples.html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24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数据模型小结</a:t>
            </a:r>
            <a:endParaRPr lang="en-US" altLang="zh-CN" dirty="0"/>
          </a:p>
          <a:p>
            <a:pPr lvl="1"/>
            <a:r>
              <a:rPr lang="zh-CN" altLang="en-US" dirty="0"/>
              <a:t>不同类型的数据与数据模型</a:t>
            </a:r>
            <a:endParaRPr lang="en-US" altLang="zh-CN" dirty="0"/>
          </a:p>
          <a:p>
            <a:pPr lvl="1"/>
            <a:r>
              <a:rPr lang="zh-CN" altLang="en-US" dirty="0"/>
              <a:t>人们如何理解与表达数据</a:t>
            </a:r>
            <a:endParaRPr lang="en-US" altLang="zh-CN" dirty="0"/>
          </a:p>
          <a:p>
            <a:pPr lvl="1"/>
            <a:r>
              <a:rPr lang="zh-CN" altLang="en-US" dirty="0"/>
              <a:t>计算机如何存储与处理数据</a:t>
            </a:r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3345182" y="2317557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/>
              <a:t>关系数据库里使用的</a:t>
            </a:r>
            <a:endParaRPr lang="en-US" altLang="zh-CN" sz="2000" dirty="0"/>
          </a:p>
          <a:p>
            <a:pPr algn="ctr"/>
            <a:r>
              <a:rPr lang="zh-CN" altLang="en-US" sz="2000" dirty="0"/>
              <a:t>数据模型三要素</a:t>
            </a:r>
          </a:p>
        </p:txBody>
      </p:sp>
      <p:sp>
        <p:nvSpPr>
          <p:cNvPr id="6" name="矩形 5"/>
          <p:cNvSpPr/>
          <p:nvPr/>
        </p:nvSpPr>
        <p:spPr>
          <a:xfrm>
            <a:off x="515258" y="3139743"/>
            <a:ext cx="2483356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>
                <a:solidFill>
                  <a:srgbClr val="C00000"/>
                </a:solidFill>
              </a:rPr>
              <a:t>数据结构：</a:t>
            </a:r>
            <a:r>
              <a:rPr lang="zh-CN" altLang="en-US" sz="1700" dirty="0"/>
              <a:t>描述数据有由什么元素构成，是什么类型，有什么关系等</a:t>
            </a:r>
          </a:p>
        </p:txBody>
      </p:sp>
      <p:sp>
        <p:nvSpPr>
          <p:cNvPr id="7" name="矩形 6"/>
          <p:cNvSpPr/>
          <p:nvPr/>
        </p:nvSpPr>
        <p:spPr>
          <a:xfrm>
            <a:off x="3258457" y="3139743"/>
            <a:ext cx="2380343" cy="8771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>
                <a:solidFill>
                  <a:srgbClr val="C00000"/>
                </a:solidFill>
              </a:rPr>
              <a:t>数据操作：</a:t>
            </a:r>
            <a:r>
              <a:rPr lang="zh-CN" altLang="en-US" sz="1700" dirty="0"/>
              <a:t>可以施加于数据对象的操作以及相关规则</a:t>
            </a:r>
            <a:endParaRPr lang="en-US" altLang="zh-CN" sz="1700" dirty="0"/>
          </a:p>
        </p:txBody>
      </p:sp>
      <p:sp>
        <p:nvSpPr>
          <p:cNvPr id="8" name="矩形 7"/>
          <p:cNvSpPr/>
          <p:nvPr/>
        </p:nvSpPr>
        <p:spPr>
          <a:xfrm>
            <a:off x="5927901" y="3139743"/>
            <a:ext cx="2820202" cy="14003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sz="1700" dirty="0">
                <a:solidFill>
                  <a:srgbClr val="C00000"/>
                </a:solidFill>
              </a:rPr>
              <a:t>数据完整性约束条件：</a:t>
            </a:r>
            <a:r>
              <a:rPr lang="zh-CN" altLang="en-US" sz="1700" dirty="0"/>
              <a:t>指在给定的数据模型中，数据及其联系所遵守的一组通用的规则，以保证数据的正确性和一致性</a:t>
            </a:r>
          </a:p>
        </p:txBody>
      </p:sp>
    </p:spTree>
    <p:extLst>
      <p:ext uri="{BB962C8B-B14F-4D97-AF65-F5344CB8AC3E}">
        <p14:creationId xmlns:p14="http://schemas.microsoft.com/office/powerpoint/2010/main" val="24077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从网页获取数据</a:t>
            </a:r>
            <a:endParaRPr lang="en-US" altLang="zh-CN" dirty="0"/>
          </a:p>
          <a:p>
            <a:pPr lvl="1"/>
            <a:r>
              <a:rPr lang="zh-CN" altLang="en-US" dirty="0"/>
              <a:t>网页数据获取套装</a:t>
            </a:r>
            <a:endParaRPr lang="en-US" altLang="zh-CN" dirty="0"/>
          </a:p>
          <a:p>
            <a:pPr lvl="2"/>
            <a:r>
              <a:rPr lang="en-US" altLang="zh-CN" dirty="0"/>
              <a:t>Scrapy (</a:t>
            </a:r>
            <a:r>
              <a:rPr lang="en-US" altLang="zh-CN" dirty="0">
                <a:hlinkClick r:id="rId2"/>
              </a:rPr>
              <a:t>https://scrapy.org/)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网页数据获取经验谈</a:t>
            </a:r>
            <a:endParaRPr lang="en-US" altLang="zh-CN" dirty="0"/>
          </a:p>
          <a:p>
            <a:pPr lvl="2"/>
            <a:r>
              <a:rPr lang="zh-CN" altLang="en-US" dirty="0"/>
              <a:t>劳动力密集型：网页“千站千面”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511742" y="4701173"/>
            <a:ext cx="7932821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3"/>
              </a:rPr>
              <a:t>https://www.analyticsvidhya.com/blog/2017/07/web-scraping-in-python-using-scrapy</a:t>
            </a:r>
            <a:endParaRPr lang="zh-CN" altLang="en-US" sz="1600" dirty="0"/>
          </a:p>
        </p:txBody>
      </p:sp>
      <p:sp>
        <p:nvSpPr>
          <p:cNvPr id="5" name="圆角矩形 4"/>
          <p:cNvSpPr/>
          <p:nvPr/>
        </p:nvSpPr>
        <p:spPr>
          <a:xfrm>
            <a:off x="2406732" y="3900689"/>
            <a:ext cx="4658591" cy="516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文本模块的数据采集部分，展开讲述</a:t>
            </a:r>
          </a:p>
        </p:txBody>
      </p:sp>
    </p:spTree>
    <p:extLst>
      <p:ext uri="{BB962C8B-B14F-4D97-AF65-F5344CB8AC3E}">
        <p14:creationId xmlns:p14="http://schemas.microsoft.com/office/powerpoint/2010/main" val="12368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数据科学的工作流程</a:t>
            </a:r>
            <a:endParaRPr lang="en-US" altLang="zh-CN" dirty="0"/>
          </a:p>
          <a:p>
            <a:pPr lvl="1"/>
            <a:r>
              <a:rPr kumimoji="1" lang="zh-CN" altLang="en-US" dirty="0"/>
              <a:t>数据科学与烹饪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10802"/>
            <a:ext cx="8222703" cy="12092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293432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买菜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24201" y="29343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洗菜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42116" y="2934323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备菜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43752" y="2934323"/>
            <a:ext cx="153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炒菜</a:t>
            </a:r>
          </a:p>
        </p:txBody>
      </p:sp>
      <p:sp>
        <p:nvSpPr>
          <p:cNvPr id="9" name="右大括号 8"/>
          <p:cNvSpPr/>
          <p:nvPr/>
        </p:nvSpPr>
        <p:spPr>
          <a:xfrm rot="5400000">
            <a:off x="4354422" y="1599631"/>
            <a:ext cx="445224" cy="3853272"/>
          </a:xfrm>
          <a:prstGeom prst="rightBrace">
            <a:avLst>
              <a:gd name="adj1" fmla="val 567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38515" y="3860880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数据准备</a:t>
            </a:r>
          </a:p>
        </p:txBody>
      </p:sp>
      <p:sp>
        <p:nvSpPr>
          <p:cNvPr id="11" name="右大括号 8"/>
          <p:cNvSpPr/>
          <p:nvPr/>
        </p:nvSpPr>
        <p:spPr>
          <a:xfrm rot="5400000">
            <a:off x="1287849" y="2473005"/>
            <a:ext cx="445224" cy="2106523"/>
          </a:xfrm>
          <a:prstGeom prst="rightBrace">
            <a:avLst>
              <a:gd name="adj1" fmla="val 567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680425" y="3860880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数据采集</a:t>
            </a:r>
          </a:p>
        </p:txBody>
      </p:sp>
      <p:sp>
        <p:nvSpPr>
          <p:cNvPr id="14" name="文本框 9"/>
          <p:cNvSpPr txBox="1"/>
          <p:nvPr/>
        </p:nvSpPr>
        <p:spPr>
          <a:xfrm>
            <a:off x="7081792" y="3860880"/>
            <a:ext cx="166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数据分析</a:t>
            </a:r>
          </a:p>
        </p:txBody>
      </p:sp>
      <p:sp>
        <p:nvSpPr>
          <p:cNvPr id="15" name="右大括号 8"/>
          <p:cNvSpPr/>
          <p:nvPr/>
        </p:nvSpPr>
        <p:spPr>
          <a:xfrm rot="5400000">
            <a:off x="7689215" y="2473005"/>
            <a:ext cx="445224" cy="2106523"/>
          </a:xfrm>
          <a:prstGeom prst="rightBrace">
            <a:avLst>
              <a:gd name="adj1" fmla="val 5679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1543" y="4386818"/>
            <a:ext cx="748436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algn="l"/>
            <a:r>
              <a:rPr lang="zh-CN" altLang="en-US" dirty="0">
                <a:solidFill>
                  <a:srgbClr val="FF0000"/>
                </a:solidFill>
              </a:rPr>
              <a:t>本讲重点：</a:t>
            </a:r>
            <a:r>
              <a:rPr lang="zh-CN" altLang="en-US" dirty="0"/>
              <a:t>数据、数据采集 </a:t>
            </a:r>
            <a:r>
              <a:rPr lang="en-US" altLang="zh-CN" dirty="0"/>
              <a:t>+</a:t>
            </a:r>
            <a:r>
              <a:rPr lang="zh-CN" altLang="en-US" dirty="0"/>
              <a:t> 数据准备 </a:t>
            </a:r>
            <a:r>
              <a:rPr lang="zh-CN" altLang="en-US" dirty="0">
                <a:sym typeface="Wingdings"/>
              </a:rPr>
              <a:t> 给分析算法准备更</a:t>
            </a:r>
            <a:r>
              <a:rPr lang="zh-CN" altLang="en-US" dirty="0">
                <a:solidFill>
                  <a:srgbClr val="FF0000"/>
                </a:solidFill>
                <a:sym typeface="Wingdings"/>
              </a:rPr>
              <a:t>优质</a:t>
            </a:r>
            <a:r>
              <a:rPr lang="zh-CN" altLang="en-US" dirty="0">
                <a:sym typeface="Wingdings"/>
              </a:rPr>
              <a:t>的数据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1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数据模型与数据采集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83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</p:spTree>
    <p:extLst>
      <p:ext uri="{BB962C8B-B14F-4D97-AF65-F5344CB8AC3E}">
        <p14:creationId xmlns:p14="http://schemas.microsoft.com/office/powerpoint/2010/main" val="18629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数据的种类繁多</a:t>
            </a:r>
            <a:endParaRPr kumimoji="1" lang="en-US" altLang="zh-CN" dirty="0"/>
          </a:p>
          <a:p>
            <a:r>
              <a:rPr kumimoji="1" lang="en-US" altLang="zh-CN" dirty="0"/>
              <a:t>Variety</a:t>
            </a:r>
            <a:r>
              <a:rPr kumimoji="1" lang="zh-CN" altLang="en-US" dirty="0"/>
              <a:t>：数据的种类繁多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数组</a:t>
            </a:r>
            <a:r>
              <a:rPr kumimoji="1" lang="zh-CN" altLang="en-US" dirty="0"/>
              <a:t>、矩阵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键值对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实体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时序数据、流数据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图数据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文本数据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多媒体数据</a:t>
            </a:r>
            <a:endParaRPr kumimoji="1" lang="en-US" altLang="zh-CN" dirty="0"/>
          </a:p>
          <a:p>
            <a:pPr lvl="1"/>
            <a:r>
              <a:rPr kumimoji="1" lang="mr-IN" altLang="zh-CN" dirty="0"/>
              <a:t>…</a:t>
            </a:r>
            <a:endParaRPr kumimoji="1" lang="zh-CN" altLang="en-US" dirty="0"/>
          </a:p>
          <a:p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882" y="952713"/>
            <a:ext cx="2116473" cy="10657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312" y="819150"/>
            <a:ext cx="1972133" cy="1199270"/>
          </a:xfrm>
          <a:prstGeom prst="rect">
            <a:avLst/>
          </a:prstGeom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5124" y="2116893"/>
            <a:ext cx="3415259" cy="1235998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331" y="2116893"/>
            <a:ext cx="1519733" cy="1235998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753" y="3499251"/>
            <a:ext cx="2343759" cy="1325333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776" y="3489759"/>
            <a:ext cx="1611310" cy="1325333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308"/>
          <a:stretch/>
        </p:blipFill>
        <p:spPr>
          <a:xfrm>
            <a:off x="7329331" y="3461638"/>
            <a:ext cx="1735490" cy="13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数组与矩阵</a:t>
            </a:r>
            <a:endParaRPr kumimoji="1" lang="en-US" altLang="zh-CN" dirty="0"/>
          </a:p>
          <a:p>
            <a:r>
              <a:rPr kumimoji="1" lang="zh-CN" altLang="en-US" dirty="0"/>
              <a:t>数据项同类型，可以利用下标访问</a:t>
            </a:r>
            <a:endParaRPr kumimoji="1" lang="en-US" altLang="zh-CN" dirty="0"/>
          </a:p>
          <a:p>
            <a:pPr lvl="1"/>
            <a:r>
              <a:rPr lang="zh-CN" altLang="en-US" dirty="0"/>
              <a:t>例子：</a:t>
            </a:r>
            <a:r>
              <a:rPr lang="en-US" altLang="zh-CN" dirty="0" err="1"/>
              <a:t>NumPy</a:t>
            </a:r>
            <a:r>
              <a:rPr lang="zh-CN" altLang="en-US" dirty="0"/>
              <a:t>的多维数组（</a:t>
            </a:r>
            <a:r>
              <a:rPr lang="en-US" altLang="zh-CN" dirty="0" err="1"/>
              <a:t>ndarray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kumimoji="1" lang="zh-CN" altLang="en-US" dirty="0"/>
              <a:t>例子：推荐系统中的</a:t>
            </a:r>
            <a:r>
              <a:rPr kumimoji="1" lang="en-US" altLang="zh-CN" dirty="0"/>
              <a:t>user-item</a:t>
            </a:r>
            <a:r>
              <a:rPr kumimoji="1" lang="zh-CN" altLang="en-US" dirty="0"/>
              <a:t>矩阵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2" y="2795680"/>
            <a:ext cx="4346420" cy="2188551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 bwMode="auto">
          <a:xfrm rot="10800000">
            <a:off x="754793" y="2795680"/>
            <a:ext cx="220073" cy="2232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957" y="3687099"/>
            <a:ext cx="59503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用户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7" name="Right Brace 6"/>
          <p:cNvSpPr/>
          <p:nvPr/>
        </p:nvSpPr>
        <p:spPr bwMode="auto">
          <a:xfrm rot="16200000">
            <a:off x="3210582" y="392098"/>
            <a:ext cx="175423" cy="4536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46BC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0775" y="2207244"/>
            <a:ext cx="595035" cy="338554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商品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2354444" y="3656321"/>
            <a:ext cx="6463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</a:rPr>
              <a:t>评分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152796" y="1011199"/>
            <a:ext cx="289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两个用户对三个商品打分：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(2)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(3);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</a:t>
            </a:r>
            <a:endParaRPr lang="en-US" altLang="zh-CN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请用</a:t>
            </a:r>
            <a:r>
              <a:rPr lang="en-US" altLang="zh-CN" b="1" dirty="0" err="1">
                <a:solidFill>
                  <a:srgbClr val="C00000"/>
                </a:solidFill>
                <a:latin typeface="Helvetica Neue" charset="0"/>
              </a:rPr>
              <a:t>NumPy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构造矩阵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5646504" y="110353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2" name="Rectangle 13"/>
          <p:cNvSpPr/>
          <p:nvPr/>
        </p:nvSpPr>
        <p:spPr>
          <a:xfrm>
            <a:off x="5968065" y="2273958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A.</a:t>
            </a:r>
            <a:r>
              <a:rPr lang="zh-CN" altLang="en-US" b="1" dirty="0"/>
              <a:t> </a:t>
            </a:r>
            <a:r>
              <a:rPr lang="en-US" dirty="0"/>
              <a:t>mat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zh-CN" altLang="en-US" dirty="0"/>
              <a:t> </a:t>
            </a:r>
            <a:r>
              <a:rPr lang="en-US" dirty="0"/>
              <a:t>[[5,0,2],[0,3,5]])</a:t>
            </a:r>
          </a:p>
        </p:txBody>
      </p:sp>
      <p:sp>
        <p:nvSpPr>
          <p:cNvPr id="14" name="Rectangle 14"/>
          <p:cNvSpPr/>
          <p:nvPr/>
        </p:nvSpPr>
        <p:spPr>
          <a:xfrm>
            <a:off x="5968064" y="2980056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B.</a:t>
            </a:r>
            <a:r>
              <a:rPr lang="zh-CN" altLang="en-US" b="1" dirty="0"/>
              <a:t> </a:t>
            </a:r>
            <a:r>
              <a:rPr lang="pl-PL" dirty="0"/>
              <a:t>mat = </a:t>
            </a:r>
            <a:r>
              <a:rPr lang="pl-PL" dirty="0" err="1"/>
              <a:t>np.array</a:t>
            </a:r>
            <a:r>
              <a:rPr lang="pl-PL" dirty="0"/>
              <a:t>(</a:t>
            </a:r>
            <a:r>
              <a:rPr lang="zh-CN" altLang="en-US" dirty="0"/>
              <a:t> </a:t>
            </a:r>
            <a:r>
              <a:rPr lang="pl-PL" dirty="0"/>
              <a:t>[[5,np.nan,2],[np.nan,3,5]])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数组与矩阵</a:t>
            </a:r>
            <a:endParaRPr kumimoji="1" lang="en-US" altLang="zh-CN" dirty="0"/>
          </a:p>
          <a:p>
            <a:r>
              <a:rPr kumimoji="1" lang="zh-CN" altLang="en-US" dirty="0"/>
              <a:t>数据项同类型，可以利用下标访问</a:t>
            </a:r>
            <a:endParaRPr kumimoji="1" lang="en-US" altLang="zh-CN" dirty="0"/>
          </a:p>
          <a:p>
            <a:pPr lvl="1"/>
            <a:r>
              <a:rPr lang="zh-CN" altLang="en-US" dirty="0"/>
              <a:t>例子：</a:t>
            </a:r>
            <a:r>
              <a:rPr lang="en-US" altLang="zh-CN" dirty="0" err="1"/>
              <a:t>NumPy</a:t>
            </a:r>
            <a:r>
              <a:rPr lang="zh-CN" altLang="en-US" dirty="0"/>
              <a:t>的多维数组（</a:t>
            </a:r>
            <a:r>
              <a:rPr lang="en-US" altLang="zh-CN" dirty="0" err="1"/>
              <a:t>ndarray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kumimoji="1" lang="zh-CN" altLang="en-US" dirty="0"/>
              <a:t>例子：推荐系统中的</a:t>
            </a:r>
            <a:r>
              <a:rPr kumimoji="1" lang="en-US" altLang="zh-CN" dirty="0"/>
              <a:t>user-item</a:t>
            </a:r>
            <a:r>
              <a:rPr kumimoji="1" lang="zh-CN" altLang="en-US" dirty="0"/>
              <a:t>矩阵</a:t>
            </a:r>
            <a:endParaRPr kumimoji="1"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4" name="图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062" y="2795680"/>
            <a:ext cx="4346420" cy="2188551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 bwMode="auto">
          <a:xfrm rot="10800000">
            <a:off x="754793" y="2795680"/>
            <a:ext cx="220073" cy="2232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FC0D1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957" y="3687099"/>
            <a:ext cx="59503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用户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7" name="Right Brace 6"/>
          <p:cNvSpPr/>
          <p:nvPr/>
        </p:nvSpPr>
        <p:spPr bwMode="auto">
          <a:xfrm rot="16200000">
            <a:off x="3210582" y="392098"/>
            <a:ext cx="175423" cy="4536000"/>
          </a:xfrm>
          <a:prstGeom prst="rightBrace">
            <a:avLst>
              <a:gd name="adj1" fmla="val 35067"/>
              <a:gd name="adj2" fmla="val 50000"/>
            </a:avLst>
          </a:prstGeom>
          <a:noFill/>
          <a:ln w="19050" cap="flat" cmpd="sng" algn="ctr">
            <a:solidFill>
              <a:srgbClr val="46BCD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en-US" sz="3200">
              <a:solidFill>
                <a:srgbClr val="000000"/>
              </a:solidFill>
              <a:latin typeface="Times New Roman" pitchFamily="18" charset="0"/>
              <a:ea typeface="华文楷体" pitchFamily="2" charset="-122"/>
              <a:cs typeface="宋体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00775" y="2207244"/>
            <a:ext cx="595035" cy="338554"/>
          </a:xfrm>
          <a:prstGeom prst="rect">
            <a:avLst/>
          </a:prstGeom>
          <a:solidFill>
            <a:srgbClr val="46BCDE"/>
          </a:solidFill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  <a:cs typeface="宋体" charset="-122"/>
              </a:rPr>
              <a:t>商品</a:t>
            </a:r>
            <a:endParaRPr lang="en-US" sz="16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2354444" y="3656321"/>
            <a:ext cx="6463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</a:rPr>
              <a:t>评分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6152796" y="1011199"/>
            <a:ext cx="2890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两个用户对三个商品打分：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(2)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i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u</a:t>
            </a:r>
            <a:r>
              <a:rPr lang="en-US" altLang="zh-CN" baseline="-25000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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(3);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(5)</a:t>
            </a:r>
            <a:endParaRPr lang="en-US" altLang="zh-CN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请用</a:t>
            </a:r>
            <a:r>
              <a:rPr lang="en-US" altLang="zh-CN" b="1" dirty="0" err="1">
                <a:solidFill>
                  <a:srgbClr val="C00000"/>
                </a:solidFill>
                <a:latin typeface="Helvetica Neue" charset="0"/>
              </a:rPr>
              <a:t>NumPy</a:t>
            </a:r>
            <a:r>
              <a:rPr lang="zh-CN" altLang="en-US" b="1" dirty="0">
                <a:solidFill>
                  <a:srgbClr val="C00000"/>
                </a:solidFill>
                <a:latin typeface="Helvetica Neue" charset="0"/>
              </a:rPr>
              <a:t>构造矩阵</a:t>
            </a:r>
            <a:endParaRPr lang="en-US" altLang="zh-CN" b="1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5646504" y="110353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2" name="Rectangle 13"/>
          <p:cNvSpPr/>
          <p:nvPr/>
        </p:nvSpPr>
        <p:spPr>
          <a:xfrm>
            <a:off x="5968065" y="2273958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A.</a:t>
            </a:r>
            <a:r>
              <a:rPr lang="zh-CN" altLang="en-US" b="1" dirty="0"/>
              <a:t> </a:t>
            </a:r>
            <a:r>
              <a:rPr lang="en-US" dirty="0"/>
              <a:t>mat = </a:t>
            </a:r>
            <a:r>
              <a:rPr lang="en-US" dirty="0" err="1"/>
              <a:t>np.array</a:t>
            </a:r>
            <a:r>
              <a:rPr lang="en-US" dirty="0"/>
              <a:t>(</a:t>
            </a:r>
            <a:r>
              <a:rPr lang="zh-CN" altLang="en-US" dirty="0"/>
              <a:t> </a:t>
            </a:r>
            <a:r>
              <a:rPr lang="en-US" dirty="0"/>
              <a:t>[[5,0,2],[0,3,5]])</a:t>
            </a:r>
          </a:p>
        </p:txBody>
      </p:sp>
      <p:sp>
        <p:nvSpPr>
          <p:cNvPr id="14" name="Rectangle 14"/>
          <p:cNvSpPr/>
          <p:nvPr/>
        </p:nvSpPr>
        <p:spPr>
          <a:xfrm>
            <a:off x="5968064" y="2980056"/>
            <a:ext cx="2804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B.</a:t>
            </a:r>
            <a:r>
              <a:rPr lang="zh-CN" altLang="en-US" b="1" dirty="0"/>
              <a:t> </a:t>
            </a:r>
            <a:r>
              <a:rPr lang="pl-PL" dirty="0"/>
              <a:t>mat = </a:t>
            </a:r>
            <a:r>
              <a:rPr lang="pl-PL" dirty="0" err="1"/>
              <a:t>np.array</a:t>
            </a:r>
            <a:r>
              <a:rPr lang="pl-PL" dirty="0"/>
              <a:t>(</a:t>
            </a:r>
            <a:r>
              <a:rPr lang="zh-CN" altLang="en-US" dirty="0"/>
              <a:t> </a:t>
            </a:r>
            <a:r>
              <a:rPr lang="pl-PL" dirty="0"/>
              <a:t>[[5,np.nan,2],[np.nan,3,5]])</a:t>
            </a:r>
            <a:endParaRPr lang="en-US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04" y="3750024"/>
            <a:ext cx="3265714" cy="10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数据模型与数据采集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关系数据（</a:t>
            </a:r>
            <a:r>
              <a:rPr lang="en-US" altLang="zh-CN" dirty="0"/>
              <a:t>Relational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简单的关系数据：单表数据</a:t>
            </a:r>
            <a:endParaRPr lang="en-US" altLang="zh-CN" dirty="0"/>
          </a:p>
          <a:p>
            <a:pPr lvl="1"/>
            <a:r>
              <a:rPr lang="zh-CN" altLang="en-US" dirty="0"/>
              <a:t>行：表示一条记录（</a:t>
            </a:r>
            <a:r>
              <a:rPr lang="en-US" altLang="zh-CN" dirty="0"/>
              <a:t>Record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列：表示一个属性（</a:t>
            </a:r>
            <a:r>
              <a:rPr lang="en-US" altLang="zh-CN" dirty="0"/>
              <a:t>Attribute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4" y="2577417"/>
            <a:ext cx="3292944" cy="1512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56" y="2453234"/>
            <a:ext cx="3068827" cy="177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6"/>
          <p:cNvSpPr/>
          <p:nvPr/>
        </p:nvSpPr>
        <p:spPr>
          <a:xfrm>
            <a:off x="6294400" y="3091741"/>
            <a:ext cx="1188132" cy="1620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7"/>
          <p:cNvSpPr/>
          <p:nvPr/>
        </p:nvSpPr>
        <p:spPr>
          <a:xfrm>
            <a:off x="4977136" y="3217264"/>
            <a:ext cx="237145" cy="1002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8"/>
          <p:cNvSpPr txBox="1"/>
          <p:nvPr/>
        </p:nvSpPr>
        <p:spPr>
          <a:xfrm>
            <a:off x="7430332" y="2814742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列标签</a:t>
            </a:r>
            <a:endParaRPr lang="en-US" sz="135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03060" y="4257701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STZhongsong" charset="-122"/>
                <a:ea typeface="STZhongsong" charset="-122"/>
                <a:cs typeface="STZhongsong" charset="-122"/>
              </a:rPr>
              <a:t>行</a:t>
            </a:r>
            <a:r>
              <a:rPr lang="zh-CN" altLang="en-US" sz="135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标签</a:t>
            </a:r>
            <a:endParaRPr lang="en-US" sz="135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5129079" y="1886553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pandas</a:t>
            </a:r>
            <a:r>
              <a:rPr lang="zh-CN" altLang="en-US" dirty="0"/>
              <a:t>表示单表数据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84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6755</TotalTime>
  <Words>1580</Words>
  <Application>Microsoft Office PowerPoint</Application>
  <PresentationFormat>全屏显示(16:9)</PresentationFormat>
  <Paragraphs>307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Gulim</vt:lpstr>
      <vt:lpstr>Helvetica Neue</vt:lpstr>
      <vt:lpstr>华文楷体</vt:lpstr>
      <vt:lpstr>STZhongsong</vt:lpstr>
      <vt:lpstr>宋体</vt:lpstr>
      <vt:lpstr>Microsoft YaHei</vt:lpstr>
      <vt:lpstr>Microsoft YaHei</vt:lpstr>
      <vt:lpstr>Arial</vt:lpstr>
      <vt:lpstr>Calibri</vt:lpstr>
      <vt:lpstr>Cambria Math</vt:lpstr>
      <vt:lpstr>Courier New</vt:lpstr>
      <vt:lpstr>Mangal</vt:lpstr>
      <vt:lpstr>Times New Roman</vt:lpstr>
      <vt:lpstr>Wingdings</vt:lpstr>
      <vt:lpstr>清风素材 https://12sc.taobao.com/</vt:lpstr>
      <vt:lpstr>PowerPoint 演示文稿</vt:lpstr>
      <vt:lpstr>数据模型与数据采集</vt:lpstr>
      <vt:lpstr>数据模型与数据采集</vt:lpstr>
      <vt:lpstr>数据模型与数据采集</vt:lpstr>
      <vt:lpstr>PowerPoint 演示文稿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  <vt:lpstr>数据模型与数据采集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378</cp:revision>
  <cp:lastPrinted>2020-03-27T09:34:47Z</cp:lastPrinted>
  <dcterms:created xsi:type="dcterms:W3CDTF">2015-01-23T04:02:45Z</dcterms:created>
  <dcterms:modified xsi:type="dcterms:W3CDTF">2022-03-06T23:43:54Z</dcterms:modified>
  <cp:category/>
  <cp:contentStatus>12sc.taobao.com</cp:contentStatus>
</cp:coreProperties>
</file>